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4265" autoAdjust="0"/>
    <p:restoredTop sz="94624" autoAdjust="0"/>
  </p:normalViewPr>
  <p:slideViewPr>
    <p:cSldViewPr>
      <p:cViewPr varScale="1">
        <p:scale>
          <a:sx n="91" d="100"/>
          <a:sy n="91" d="100"/>
        </p:scale>
        <p:origin x="-19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304150-1A8D-4B53-BAAE-70F81B304DF8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59D372-28BC-43F8-B644-90A89A0EF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3%D1%8D%D0%BA%D1%81%D1%84%D0%BE%D1%80%D0%B4_(%D0%B3%D0%BE%D1%80%D0%BE%D0%B4)" TargetMode="External"/><Relationship Id="rId3" Type="http://schemas.openxmlformats.org/officeDocument/2006/relationships/hyperlink" Target="https://ru.wikipedia.org/wiki/%D0%A8%D0%B0%D1%83%D0%BB%D1%8F%D0%B9" TargetMode="External"/><Relationship Id="rId7" Type="http://schemas.openxmlformats.org/officeDocument/2006/relationships/hyperlink" Target="https://ru.wikipedia.org/wiki/%D0%A2%D0%B0%D0%BB%D1%81%D0%B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5%D0%BB%D0%B3%D0%BE%D1%80%D0%BE%D0%B4" TargetMode="External"/><Relationship Id="rId11" Type="http://schemas.openxmlformats.org/officeDocument/2006/relationships/hyperlink" Target="https://ru.wikipedia.org/wiki/%D0%93%D0%B0%D0%BC%D0%B1%D1%83%D1%80%D0%B3" TargetMode="External"/><Relationship Id="rId5" Type="http://schemas.openxmlformats.org/officeDocument/2006/relationships/hyperlink" Target="https://ru.wikipedia.org/wiki/%D0%9D%D1%8C%D1%8E-%D0%99%D0%BE%D1%80%D0%BA" TargetMode="External"/><Relationship Id="rId10" Type="http://schemas.openxmlformats.org/officeDocument/2006/relationships/hyperlink" Target="https://ru.wikipedia.org/wiki/%D0%A1%D0%B0%D0%BD%D0%BA%D1%82-%D0%9F%D0%B5%D1%82%D0%B5%D1%80%D0%B1%D1%83%D1%80%D0%B3" TargetMode="External"/><Relationship Id="rId4" Type="http://schemas.openxmlformats.org/officeDocument/2006/relationships/hyperlink" Target="https://ru.wikipedia.org/wiki/%D0%A2%D0%B0%D0%BC%D0%BF%D0%B5%D1%80%D0%B5" TargetMode="External"/><Relationship Id="rId9" Type="http://schemas.openxmlformats.org/officeDocument/2006/relationships/hyperlink" Target="https://ru.wikipedia.org/wiki/%D0%A2%D1%8E%D0%BC%D0%B5%D0%BD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1%83%D0%BA%D0%B0" TargetMode="External"/><Relationship Id="rId2" Type="http://schemas.openxmlformats.org/officeDocument/2006/relationships/hyperlink" Target="https://ru.wikipedia.org/wiki/%D0%93%D0%B8%D1%80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2%D1%81%D0%B5%D1%80%D0%BE%D1%81%D1%81%D0%B8%D0%B9%D1%81%D0%BA%D0%B0%D1%8F_%D1%84%D0%B5%D0%B4%D0%B5%D1%80%D0%B0%D1%86%D0%B8%D1%8F_%D0%B3%D0%B8%D1%80%D0%B5%D0%B2%D0%BE%D0%B3%D0%BE_%D1%81%D0%BF%D0%BE%D1%80%D1%82%D0%B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869160"/>
            <a:ext cx="8305800" cy="115212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Гиревой спорт</a:t>
            </a:r>
            <a:endParaRPr lang="ru-RU" sz="72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new-213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8640"/>
            <a:ext cx="4752528" cy="439248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5436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История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157592" cy="6021288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До конца 40-х годов XX века</a:t>
            </a:r>
            <a:r>
              <a:rPr lang="ru-RU" sz="2200" dirty="0" smtClean="0">
                <a:solidFill>
                  <a:srgbClr val="002060"/>
                </a:solidFill>
              </a:rPr>
              <a:t>, гиревого спорта в современном понимании, как соревнования в силовой выносливости, не существовало. Хотя сами гири, как спортивный снаряд, были известны с конца </a:t>
            </a:r>
            <a:r>
              <a:rPr lang="ru-RU" sz="2200" dirty="0" smtClean="0">
                <a:solidFill>
                  <a:srgbClr val="FF0000"/>
                </a:solidFill>
              </a:rPr>
              <a:t>XVII века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24 октября 1948 года </a:t>
            </a:r>
            <a:r>
              <a:rPr lang="ru-RU" sz="2200" dirty="0" smtClean="0">
                <a:solidFill>
                  <a:srgbClr val="002060"/>
                </a:solidFill>
              </a:rPr>
              <a:t>под патронажем специалистов из тяжёлой атлетики были проведены первые соревнования, в которых атлеты упражнялись с двухпудовыми гирями. 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В 1962 году</a:t>
            </a:r>
            <a:r>
              <a:rPr lang="ru-RU" sz="2200" dirty="0" smtClean="0">
                <a:solidFill>
                  <a:srgbClr val="002060"/>
                </a:solidFill>
              </a:rPr>
              <a:t> были разработаны первые правила соревнований по гиревому спорту</a:t>
            </a:r>
            <a:r>
              <a:rPr lang="ru-RU" sz="2200" dirty="0" smtClean="0">
                <a:solidFill>
                  <a:srgbClr val="FF0000"/>
                </a:solidFill>
              </a:rPr>
              <a:t>. С 70-х годов </a:t>
            </a:r>
            <a:r>
              <a:rPr lang="ru-RU" sz="2200" dirty="0" smtClean="0">
                <a:solidFill>
                  <a:srgbClr val="002060"/>
                </a:solidFill>
              </a:rPr>
              <a:t>на постоянной основе проводились встречи между спортсменами СССР, спорт также культивировался в </a:t>
            </a:r>
            <a:r>
              <a:rPr lang="ru-RU" sz="2200" dirty="0" smtClean="0">
                <a:solidFill>
                  <a:srgbClr val="FF0000"/>
                </a:solidFill>
              </a:rPr>
              <a:t>Вооружённых Силах. 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В 1985 году </a:t>
            </a:r>
            <a:r>
              <a:rPr lang="ru-RU" sz="2200" dirty="0" smtClean="0">
                <a:solidFill>
                  <a:srgbClr val="002060"/>
                </a:solidFill>
              </a:rPr>
              <a:t>гиревой спорт получил официальное признание, </a:t>
            </a:r>
            <a:r>
              <a:rPr lang="ru-RU" sz="2200" dirty="0" smtClean="0">
                <a:solidFill>
                  <a:srgbClr val="FF0000"/>
                </a:solidFill>
              </a:rPr>
              <a:t>а в 1987 году </a:t>
            </a:r>
            <a:r>
              <a:rPr lang="ru-RU" sz="2200" dirty="0" smtClean="0">
                <a:solidFill>
                  <a:srgbClr val="002060"/>
                </a:solidFill>
              </a:rPr>
              <a:t>была создана Всесоюзная федерация гиревого спорта СССР. 29 октября 1992 года она была распущена и на её месте была создана Международная федерация гиревого спорта.</a:t>
            </a:r>
          </a:p>
          <a:p>
            <a:endParaRPr lang="ru-RU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Международные соревнования МСГС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220px-Valery_Fedoren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63680" y="2780928"/>
            <a:ext cx="2880320" cy="4077072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340768"/>
            <a:ext cx="63904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На сегодняшний день </a:t>
            </a:r>
            <a:r>
              <a:rPr lang="ru-RU" sz="2000" dirty="0">
                <a:solidFill>
                  <a:srgbClr val="FF0000"/>
                </a:solidFill>
              </a:rPr>
              <a:t>Международный союз </a:t>
            </a:r>
            <a:r>
              <a:rPr lang="ru-RU" sz="2000" dirty="0" smtClean="0">
                <a:solidFill>
                  <a:srgbClr val="FF0000"/>
                </a:solidFill>
              </a:rPr>
              <a:t>гиревого спорта  </a:t>
            </a:r>
            <a:r>
              <a:rPr lang="ru-RU" sz="2000" dirty="0" smtClean="0">
                <a:solidFill>
                  <a:srgbClr val="002060"/>
                </a:solidFill>
              </a:rPr>
              <a:t>ежегодно </a:t>
            </a:r>
            <a:r>
              <a:rPr lang="ru-RU" sz="2000" dirty="0">
                <a:solidFill>
                  <a:srgbClr val="002060"/>
                </a:solidFill>
              </a:rPr>
              <a:t>проводит Чемпионат мира, Чемпионат Европы, Первенство мира среди </a:t>
            </a:r>
            <a:r>
              <a:rPr lang="ru-RU" sz="2000" dirty="0" smtClean="0">
                <a:solidFill>
                  <a:srgbClr val="002060"/>
                </a:solidFill>
              </a:rPr>
              <a:t>юниоров </a:t>
            </a:r>
            <a:r>
              <a:rPr lang="ru-RU" sz="2000" dirty="0">
                <a:solidFill>
                  <a:srgbClr val="002060"/>
                </a:solidFill>
              </a:rPr>
              <a:t>Первенство Европы среди </a:t>
            </a:r>
            <a:r>
              <a:rPr lang="ru-RU" sz="2000" dirty="0" smtClean="0">
                <a:solidFill>
                  <a:srgbClr val="002060"/>
                </a:solidFill>
              </a:rPr>
              <a:t>юниоров, Первенство </a:t>
            </a:r>
            <a:r>
              <a:rPr lang="ru-RU" sz="2000" dirty="0">
                <a:solidFill>
                  <a:srgbClr val="002060"/>
                </a:solidFill>
              </a:rPr>
              <a:t>мира среди юношей </a:t>
            </a:r>
            <a:r>
              <a:rPr lang="ru-RU" sz="2000" dirty="0" smtClean="0">
                <a:solidFill>
                  <a:srgbClr val="002060"/>
                </a:solidFill>
              </a:rPr>
              <a:t>Чемпионат </a:t>
            </a:r>
            <a:r>
              <a:rPr lang="ru-RU" sz="2000" dirty="0">
                <a:solidFill>
                  <a:srgbClr val="002060"/>
                </a:solidFill>
              </a:rPr>
              <a:t>Европы среди юношей. Начиная с </a:t>
            </a:r>
            <a:r>
              <a:rPr lang="ru-RU" sz="2000" dirty="0">
                <a:solidFill>
                  <a:srgbClr val="FF0000"/>
                </a:solidFill>
              </a:rPr>
              <a:t>2014 года </a:t>
            </a:r>
            <a:r>
              <a:rPr lang="ru-RU" sz="2000" dirty="0">
                <a:solidFill>
                  <a:srgbClr val="002060"/>
                </a:solidFill>
              </a:rPr>
              <a:t>проводятся 5 этапов Кубка мира и финал </a:t>
            </a:r>
            <a:r>
              <a:rPr lang="ru-RU" sz="2000" dirty="0">
                <a:solidFill>
                  <a:srgbClr val="FF0000"/>
                </a:solidFill>
              </a:rPr>
              <a:t>Кубка мира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ЧЕМПИОНАТЫ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Европы </a:t>
            </a:r>
            <a:r>
              <a:rPr lang="ru-RU" sz="2000" dirty="0">
                <a:solidFill>
                  <a:srgbClr val="002060"/>
                </a:solidFill>
              </a:rPr>
              <a:t>2010 </a:t>
            </a:r>
            <a:r>
              <a:rPr lang="ru-RU" sz="2000" dirty="0">
                <a:solidFill>
                  <a:srgbClr val="FF0000"/>
                </a:solidFill>
                <a:hlinkClick r:id="rId3" tooltip="Шауляй"/>
              </a:rPr>
              <a:t>Шауляй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Литва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Мира 2010 </a:t>
            </a:r>
            <a:r>
              <a:rPr lang="ru-RU" sz="2000" dirty="0" err="1" smtClean="0">
                <a:solidFill>
                  <a:srgbClr val="002060"/>
                </a:solidFill>
                <a:hlinkClick r:id="rId4" tooltip="Тампере"/>
              </a:rPr>
              <a:t>Тампере</a:t>
            </a:r>
            <a:r>
              <a:rPr lang="ru-RU" sz="2000" dirty="0" smtClean="0">
                <a:solidFill>
                  <a:srgbClr val="002060"/>
                </a:solidFill>
              </a:rPr>
              <a:t>, Финляндия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Мира </a:t>
            </a:r>
            <a:r>
              <a:rPr lang="ru-RU" sz="2000" dirty="0">
                <a:solidFill>
                  <a:srgbClr val="002060"/>
                </a:solidFill>
              </a:rPr>
              <a:t>2011 </a:t>
            </a:r>
            <a:r>
              <a:rPr lang="ru-RU" sz="2000" dirty="0">
                <a:solidFill>
                  <a:srgbClr val="002060"/>
                </a:solidFill>
                <a:hlinkClick r:id="rId5" tooltip="Нью-Йорк"/>
              </a:rPr>
              <a:t>Нью-Йорк</a:t>
            </a:r>
            <a:r>
              <a:rPr lang="ru-RU" sz="2000" dirty="0">
                <a:solidFill>
                  <a:srgbClr val="002060"/>
                </a:solidFill>
              </a:rPr>
              <a:t>, США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Европы </a:t>
            </a:r>
            <a:r>
              <a:rPr lang="ru-RU" sz="2000" dirty="0">
                <a:solidFill>
                  <a:srgbClr val="002060"/>
                </a:solidFill>
              </a:rPr>
              <a:t>2011 </a:t>
            </a:r>
            <a:r>
              <a:rPr lang="ru-RU" sz="2000" dirty="0">
                <a:solidFill>
                  <a:srgbClr val="002060"/>
                </a:solidFill>
                <a:hlinkClick r:id="rId3" tooltip="Шауляй"/>
              </a:rPr>
              <a:t>Шауляй</a:t>
            </a:r>
            <a:r>
              <a:rPr lang="ru-RU" sz="2000" dirty="0">
                <a:solidFill>
                  <a:srgbClr val="002060"/>
                </a:solidFill>
              </a:rPr>
              <a:t>, Литва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Европы </a:t>
            </a:r>
            <a:r>
              <a:rPr lang="ru-RU" sz="2000" dirty="0">
                <a:solidFill>
                  <a:srgbClr val="002060"/>
                </a:solidFill>
              </a:rPr>
              <a:t>2012 </a:t>
            </a:r>
            <a:r>
              <a:rPr lang="ru-RU" sz="2000" dirty="0">
                <a:solidFill>
                  <a:srgbClr val="002060"/>
                </a:solidFill>
                <a:hlinkClick r:id="rId6" tooltip="Белгород"/>
              </a:rPr>
              <a:t>Белгород</a:t>
            </a:r>
            <a:r>
              <a:rPr lang="ru-RU" sz="2000" dirty="0">
                <a:solidFill>
                  <a:srgbClr val="002060"/>
                </a:solidFill>
              </a:rPr>
              <a:t>, Россия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Мира </a:t>
            </a:r>
            <a:r>
              <a:rPr lang="ru-RU" sz="2000" dirty="0">
                <a:solidFill>
                  <a:srgbClr val="002060"/>
                </a:solidFill>
              </a:rPr>
              <a:t>2012 </a:t>
            </a:r>
            <a:r>
              <a:rPr lang="ru-RU" sz="2000" dirty="0" err="1">
                <a:solidFill>
                  <a:srgbClr val="002060"/>
                </a:solidFill>
                <a:hlinkClick r:id="rId7" tooltip="Талси"/>
              </a:rPr>
              <a:t>Талси</a:t>
            </a:r>
            <a:r>
              <a:rPr lang="ru-RU" sz="2000" dirty="0">
                <a:solidFill>
                  <a:srgbClr val="002060"/>
                </a:solidFill>
              </a:rPr>
              <a:t>, Латвия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Европы </a:t>
            </a:r>
            <a:r>
              <a:rPr lang="ru-RU" sz="2000" dirty="0">
                <a:solidFill>
                  <a:srgbClr val="002060"/>
                </a:solidFill>
              </a:rPr>
              <a:t>2013 </a:t>
            </a:r>
            <a:r>
              <a:rPr lang="ru-RU" sz="2000" dirty="0" err="1">
                <a:solidFill>
                  <a:srgbClr val="002060"/>
                </a:solidFill>
                <a:hlinkClick r:id="rId8" tooltip="Уэксфорд (город)"/>
              </a:rPr>
              <a:t>Вексфорд</a:t>
            </a:r>
            <a:r>
              <a:rPr lang="ru-RU" sz="2000" dirty="0">
                <a:solidFill>
                  <a:srgbClr val="002060"/>
                </a:solidFill>
              </a:rPr>
              <a:t>, Ирландия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Мира </a:t>
            </a:r>
            <a:r>
              <a:rPr lang="ru-RU" sz="2000" dirty="0">
                <a:solidFill>
                  <a:srgbClr val="002060"/>
                </a:solidFill>
              </a:rPr>
              <a:t>2013 </a:t>
            </a:r>
            <a:r>
              <a:rPr lang="ru-RU" sz="2000" dirty="0">
                <a:solidFill>
                  <a:srgbClr val="002060"/>
                </a:solidFill>
                <a:hlinkClick r:id="rId9" tooltip="Тюмень"/>
              </a:rPr>
              <a:t>Тюмень</a:t>
            </a:r>
            <a:r>
              <a:rPr lang="ru-RU" sz="2000" dirty="0">
                <a:solidFill>
                  <a:srgbClr val="002060"/>
                </a:solidFill>
              </a:rPr>
              <a:t>, Россия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Европы </a:t>
            </a:r>
            <a:r>
              <a:rPr lang="ru-RU" sz="2000" dirty="0">
                <a:solidFill>
                  <a:srgbClr val="002060"/>
                </a:solidFill>
              </a:rPr>
              <a:t>2014 </a:t>
            </a:r>
            <a:r>
              <a:rPr lang="ru-RU" sz="2000" dirty="0">
                <a:solidFill>
                  <a:srgbClr val="002060"/>
                </a:solidFill>
                <a:hlinkClick r:id="rId10" tooltip="Санкт-Петербург"/>
              </a:rPr>
              <a:t>Санкт-Петербург</a:t>
            </a:r>
            <a:r>
              <a:rPr lang="ru-RU" sz="2000" dirty="0">
                <a:solidFill>
                  <a:srgbClr val="002060"/>
                </a:solidFill>
              </a:rPr>
              <a:t>, Россия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Мира </a:t>
            </a:r>
            <a:r>
              <a:rPr lang="ru-RU" sz="2000" dirty="0">
                <a:solidFill>
                  <a:srgbClr val="002060"/>
                </a:solidFill>
              </a:rPr>
              <a:t>2014 </a:t>
            </a:r>
            <a:r>
              <a:rPr lang="ru-RU" sz="2000" dirty="0">
                <a:solidFill>
                  <a:srgbClr val="002060"/>
                </a:solidFill>
                <a:hlinkClick r:id="rId11" tooltip="Гамбург"/>
              </a:rPr>
              <a:t>Гамбург</a:t>
            </a:r>
            <a:r>
              <a:rPr lang="ru-RU" sz="2000" dirty="0">
                <a:solidFill>
                  <a:srgbClr val="002060"/>
                </a:solidFill>
              </a:rPr>
              <a:t>, Германия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Развитие правил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Первоначально атлеты упражнялись в троеборье - жим, толчок и рывок. Упражнение длилось </a:t>
            </a:r>
            <a:r>
              <a:rPr lang="ru-RU" sz="3200" dirty="0" smtClean="0">
                <a:solidFill>
                  <a:srgbClr val="FF0000"/>
                </a:solidFill>
              </a:rPr>
              <a:t>не более 1-1,5 минут </a:t>
            </a:r>
            <a:r>
              <a:rPr lang="ru-RU" sz="3200" dirty="0" smtClean="0">
                <a:solidFill>
                  <a:srgbClr val="002060"/>
                </a:solidFill>
              </a:rPr>
              <a:t>и результаты были очень невысокие, по сравнению с нынешними. Когда тренировки были поставлены на профессиональный уровень, то результаты резко возросли. Например, </a:t>
            </a:r>
            <a:r>
              <a:rPr lang="ru-RU" sz="3200" dirty="0" smtClean="0">
                <a:solidFill>
                  <a:srgbClr val="FF0000"/>
                </a:solidFill>
              </a:rPr>
              <a:t>в 1973 году </a:t>
            </a:r>
            <a:r>
              <a:rPr lang="ru-RU" sz="3200" dirty="0" smtClean="0">
                <a:solidFill>
                  <a:srgbClr val="002060"/>
                </a:solidFill>
              </a:rPr>
              <a:t>в Ярославле, на финальных соревнованиях первенства </a:t>
            </a:r>
            <a:r>
              <a:rPr lang="ru-RU" sz="3200" dirty="0" err="1" smtClean="0">
                <a:solidFill>
                  <a:srgbClr val="FF0000"/>
                </a:solidFill>
              </a:rPr>
              <a:t>Россовета</a:t>
            </a:r>
            <a:r>
              <a:rPr lang="ru-RU" sz="3200" dirty="0" smtClean="0">
                <a:solidFill>
                  <a:srgbClr val="FF0000"/>
                </a:solidFill>
              </a:rPr>
              <a:t> ДСО «Урожай», </a:t>
            </a:r>
            <a:r>
              <a:rPr lang="ru-RU" sz="3200" dirty="0" smtClean="0">
                <a:solidFill>
                  <a:srgbClr val="00B0F0"/>
                </a:solidFill>
              </a:rPr>
              <a:t>А. Воротынцев </a:t>
            </a:r>
            <a:r>
              <a:rPr lang="ru-RU" sz="3200" dirty="0" smtClean="0">
                <a:solidFill>
                  <a:srgbClr val="002060"/>
                </a:solidFill>
              </a:rPr>
              <a:t>при помощи </a:t>
            </a:r>
            <a:r>
              <a:rPr lang="ru-RU" sz="3200" dirty="0" err="1" smtClean="0">
                <a:solidFill>
                  <a:srgbClr val="002060"/>
                </a:solidFill>
              </a:rPr>
              <a:t>швунгового</a:t>
            </a:r>
            <a:r>
              <a:rPr lang="ru-RU" sz="3200" dirty="0" smtClean="0">
                <a:solidFill>
                  <a:srgbClr val="002060"/>
                </a:solidFill>
              </a:rPr>
              <a:t> жима одной рукой выжал двухпудовую гирю </a:t>
            </a:r>
            <a:r>
              <a:rPr lang="ru-RU" sz="3200" dirty="0" smtClean="0">
                <a:solidFill>
                  <a:srgbClr val="FF0000"/>
                </a:solidFill>
              </a:rPr>
              <a:t>123 раза</a:t>
            </a:r>
            <a:r>
              <a:rPr lang="ru-RU" sz="3200" dirty="0" smtClean="0">
                <a:solidFill>
                  <a:srgbClr val="002060"/>
                </a:solidFill>
              </a:rPr>
              <a:t>, после чего судья остановил выполнения упражнения, не дав спортсмену продолжить второй рукой. На тот момент рекорд в жиме был </a:t>
            </a:r>
            <a:r>
              <a:rPr lang="ru-RU" sz="3200" dirty="0" smtClean="0">
                <a:solidFill>
                  <a:srgbClr val="FF0000"/>
                </a:solidFill>
              </a:rPr>
              <a:t>42 раза</a:t>
            </a:r>
            <a:r>
              <a:rPr lang="ru-RU" sz="3200" dirty="0" smtClean="0">
                <a:solidFill>
                  <a:srgbClr val="002060"/>
                </a:solidFill>
              </a:rPr>
              <a:t>, и был сделан в обычной "силовой" манере. Одновременно возросло и время выполнения упражнения - оно могло достигать </a:t>
            </a:r>
            <a:r>
              <a:rPr lang="ru-RU" sz="3200" dirty="0" smtClean="0">
                <a:solidFill>
                  <a:srgbClr val="FF0000"/>
                </a:solidFill>
              </a:rPr>
              <a:t>40-50 минут</a:t>
            </a:r>
            <a:r>
              <a:rPr lang="ru-RU" sz="3200" dirty="0" smtClean="0">
                <a:solidFill>
                  <a:srgbClr val="002060"/>
                </a:solidFill>
              </a:rPr>
              <a:t>, из-за чего резко снижалась зрелищность.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Для сокращения времени соревнований </a:t>
            </a:r>
            <a:r>
              <a:rPr lang="ru-RU" sz="3200" dirty="0" smtClean="0">
                <a:solidFill>
                  <a:srgbClr val="FF0000"/>
                </a:solidFill>
              </a:rPr>
              <a:t>в 1982 году </a:t>
            </a:r>
            <a:r>
              <a:rPr lang="ru-RU" sz="3200" dirty="0" smtClean="0">
                <a:solidFill>
                  <a:srgbClr val="002060"/>
                </a:solidFill>
              </a:rPr>
              <a:t>из программы был убран жим гири.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Правила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7400" dirty="0" smtClean="0">
                <a:solidFill>
                  <a:srgbClr val="002060"/>
                </a:solidFill>
              </a:rPr>
              <a:t>Соревнования в гиревом спорте проводятся с </a:t>
            </a:r>
            <a:r>
              <a:rPr lang="ru-RU" sz="7400" dirty="0" smtClean="0">
                <a:solidFill>
                  <a:srgbClr val="002060"/>
                </a:solidFill>
                <a:hlinkClick r:id="rId2" tooltip="Гиря"/>
              </a:rPr>
              <a:t>гирями</a:t>
            </a:r>
            <a:r>
              <a:rPr lang="ru-RU" sz="7400" dirty="0" smtClean="0">
                <a:solidFill>
                  <a:srgbClr val="002060"/>
                </a:solidFill>
              </a:rPr>
              <a:t> весом </a:t>
            </a:r>
            <a:r>
              <a:rPr lang="ru-RU" sz="7400" dirty="0" smtClean="0">
                <a:solidFill>
                  <a:srgbClr val="FF0000"/>
                </a:solidFill>
              </a:rPr>
              <a:t>16, 24 и 32 кг </a:t>
            </a:r>
            <a:r>
              <a:rPr lang="ru-RU" sz="7400" dirty="0" smtClean="0">
                <a:solidFill>
                  <a:srgbClr val="002060"/>
                </a:solidFill>
              </a:rPr>
              <a:t>по программе двоеборья: толчок двух гирь </a:t>
            </a:r>
            <a:r>
              <a:rPr lang="ru-RU" sz="7400" dirty="0" err="1" smtClean="0">
                <a:solidFill>
                  <a:srgbClr val="002060"/>
                </a:solidFill>
              </a:rPr>
              <a:t>двумя</a:t>
            </a:r>
            <a:r>
              <a:rPr lang="ru-RU" sz="7400" dirty="0" err="1" smtClean="0">
                <a:solidFill>
                  <a:srgbClr val="002060"/>
                </a:solidFill>
                <a:hlinkClick r:id="rId3" tooltip="Рука"/>
              </a:rPr>
              <a:t>руками</a:t>
            </a:r>
            <a:r>
              <a:rPr lang="ru-RU" sz="7400" dirty="0" smtClean="0">
                <a:solidFill>
                  <a:srgbClr val="002060"/>
                </a:solidFill>
              </a:rPr>
              <a:t>, рывок гири одной и другой рукой без перерыва для отдыха; либо по программе длинного цикла: толчок двух гирь двумя руками от груди, плюс короткий спуск гирь. Также проводятся соревнования по программе жонглирования одной гири, у мужчин и юношей </a:t>
            </a:r>
            <a:r>
              <a:rPr lang="ru-RU" sz="7400" dirty="0" smtClean="0">
                <a:solidFill>
                  <a:srgbClr val="FF0000"/>
                </a:solidFill>
              </a:rPr>
              <a:t>16-18 лет — 16 кг</a:t>
            </a:r>
            <a:r>
              <a:rPr lang="ru-RU" sz="7400" dirty="0" smtClean="0">
                <a:solidFill>
                  <a:srgbClr val="002060"/>
                </a:solidFill>
              </a:rPr>
              <a:t>, для юношей </a:t>
            </a:r>
            <a:r>
              <a:rPr lang="ru-RU" sz="7400" dirty="0" smtClean="0">
                <a:solidFill>
                  <a:srgbClr val="FF0000"/>
                </a:solidFill>
              </a:rPr>
              <a:t>14-15 лет — 12 кг</a:t>
            </a:r>
            <a:r>
              <a:rPr lang="ru-RU" sz="7400" dirty="0" smtClean="0">
                <a:solidFill>
                  <a:srgbClr val="002060"/>
                </a:solidFill>
              </a:rPr>
              <a:t>, для женщин, девушек и юношей </a:t>
            </a:r>
            <a:r>
              <a:rPr lang="ru-RU" sz="7400" dirty="0" smtClean="0">
                <a:solidFill>
                  <a:srgbClr val="FF0000"/>
                </a:solidFill>
              </a:rPr>
              <a:t>11-15 лет — 8 кг</a:t>
            </a:r>
            <a:r>
              <a:rPr lang="ru-RU" sz="74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7400" dirty="0" smtClean="0">
                <a:solidFill>
                  <a:srgbClr val="002060"/>
                </a:solidFill>
              </a:rPr>
              <a:t>В соответствии с правилами </a:t>
            </a:r>
            <a:r>
              <a:rPr lang="ru-RU" sz="7400" dirty="0" smtClean="0">
                <a:solidFill>
                  <a:srgbClr val="002060"/>
                </a:solidFill>
                <a:hlinkClick r:id="rId4" tooltip="Всероссийская федерация гиревого спорта"/>
              </a:rPr>
              <a:t>ВФГС (Всероссийская федерация гиревого спорта)</a:t>
            </a:r>
            <a:r>
              <a:rPr lang="ru-RU" sz="7400" dirty="0" smtClean="0">
                <a:solidFill>
                  <a:srgbClr val="002060"/>
                </a:solidFill>
              </a:rPr>
              <a:t> выполнение юниорских спортивных разрядов происходит с гирями </a:t>
            </a:r>
            <a:r>
              <a:rPr lang="ru-RU" sz="7400" dirty="0" smtClean="0">
                <a:solidFill>
                  <a:srgbClr val="FF0000"/>
                </a:solidFill>
              </a:rPr>
              <a:t>16 кг</a:t>
            </a:r>
            <a:r>
              <a:rPr lang="ru-RU" sz="7400" dirty="0" smtClean="0">
                <a:solidFill>
                  <a:srgbClr val="002060"/>
                </a:solidFill>
              </a:rPr>
              <a:t>, взрослых мужских — с гирями </a:t>
            </a:r>
            <a:r>
              <a:rPr lang="ru-RU" sz="7400" dirty="0" smtClean="0">
                <a:solidFill>
                  <a:srgbClr val="FF0000"/>
                </a:solidFill>
              </a:rPr>
              <a:t>24</a:t>
            </a:r>
            <a:r>
              <a:rPr lang="ru-RU" sz="7400" dirty="0" smtClean="0">
                <a:solidFill>
                  <a:srgbClr val="002060"/>
                </a:solidFill>
              </a:rPr>
              <a:t>, КМС и выше — </a:t>
            </a:r>
            <a:r>
              <a:rPr lang="ru-RU" sz="7400" dirty="0" smtClean="0">
                <a:solidFill>
                  <a:srgbClr val="FF0000"/>
                </a:solidFill>
              </a:rPr>
              <a:t>32 кг</a:t>
            </a:r>
            <a:r>
              <a:rPr lang="ru-RU" sz="7400" dirty="0" smtClean="0">
                <a:solidFill>
                  <a:srgbClr val="002060"/>
                </a:solidFill>
              </a:rPr>
              <a:t>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Упражнения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Толчок двух гирь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girevoi-sp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988840"/>
            <a:ext cx="3461370" cy="3816424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02578"/>
            <a:ext cx="457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>
                <a:solidFill>
                  <a:srgbClr val="002060"/>
                </a:solidFill>
              </a:rPr>
              <a:t>Спортсмен закидывает две гири на </a:t>
            </a:r>
            <a:r>
              <a:rPr lang="ru-RU" sz="2300" dirty="0" smtClean="0">
                <a:solidFill>
                  <a:srgbClr val="002060"/>
                </a:solidFill>
              </a:rPr>
              <a:t>грудь, </a:t>
            </a:r>
            <a:r>
              <a:rPr lang="ru-RU" sz="2300" dirty="0">
                <a:solidFill>
                  <a:srgbClr val="002060"/>
                </a:solidFill>
              </a:rPr>
              <a:t>выталкивает их при помощи подседа на полностью выпрямленные руки над головой, фиксирует их и после счёта судьи принимает исходное </a:t>
            </a:r>
            <a:r>
              <a:rPr lang="ru-RU" sz="2300" dirty="0" smtClean="0">
                <a:solidFill>
                  <a:srgbClr val="002060"/>
                </a:solidFill>
              </a:rPr>
              <a:t>положение.</a:t>
            </a:r>
            <a:endParaRPr lang="ru-RU" sz="2300" dirty="0">
              <a:solidFill>
                <a:srgbClr val="002060"/>
              </a:solidFill>
            </a:endParaRPr>
          </a:p>
          <a:p>
            <a:r>
              <a:rPr lang="ru-RU" sz="2300" dirty="0">
                <a:solidFill>
                  <a:srgbClr val="002060"/>
                </a:solidFill>
              </a:rPr>
              <a:t>Не засчитывается, если:</a:t>
            </a:r>
          </a:p>
          <a:p>
            <a:r>
              <a:rPr lang="ru-RU" sz="2300" dirty="0">
                <a:solidFill>
                  <a:srgbClr val="002060"/>
                </a:solidFill>
              </a:rPr>
              <a:t>- </a:t>
            </a:r>
            <a:r>
              <a:rPr lang="ru-RU" sz="2300" dirty="0">
                <a:solidFill>
                  <a:srgbClr val="FF0000"/>
                </a:solidFill>
              </a:rPr>
              <a:t>есть </a:t>
            </a:r>
            <a:r>
              <a:rPr lang="ru-RU" sz="2300" dirty="0" err="1">
                <a:solidFill>
                  <a:srgbClr val="FF0000"/>
                </a:solidFill>
              </a:rPr>
              <a:t>дожим</a:t>
            </a:r>
            <a:r>
              <a:rPr lang="ru-RU" sz="2300" dirty="0">
                <a:solidFill>
                  <a:srgbClr val="FF0000"/>
                </a:solidFill>
              </a:rPr>
              <a:t> гирь вверху</a:t>
            </a:r>
            <a:r>
              <a:rPr lang="ru-RU" sz="2300" dirty="0">
                <a:solidFill>
                  <a:srgbClr val="002060"/>
                </a:solidFill>
              </a:rPr>
              <a:t>;</a:t>
            </a:r>
          </a:p>
          <a:p>
            <a:r>
              <a:rPr lang="ru-RU" sz="2300" dirty="0">
                <a:solidFill>
                  <a:srgbClr val="002060"/>
                </a:solidFill>
              </a:rPr>
              <a:t>- </a:t>
            </a:r>
            <a:r>
              <a:rPr lang="ru-RU" sz="2300" dirty="0">
                <a:solidFill>
                  <a:srgbClr val="FF0000"/>
                </a:solidFill>
              </a:rPr>
              <a:t>нет фиксации</a:t>
            </a:r>
            <a:r>
              <a:rPr lang="ru-RU" sz="2300" dirty="0">
                <a:solidFill>
                  <a:srgbClr val="002060"/>
                </a:solidFill>
              </a:rPr>
              <a:t>;</a:t>
            </a:r>
          </a:p>
          <a:p>
            <a:r>
              <a:rPr lang="ru-RU" sz="2300" dirty="0">
                <a:solidFill>
                  <a:srgbClr val="002060"/>
                </a:solidFill>
              </a:rPr>
              <a:t>- </a:t>
            </a:r>
            <a:r>
              <a:rPr lang="ru-RU" sz="2300" dirty="0">
                <a:solidFill>
                  <a:srgbClr val="FF0000"/>
                </a:solidFill>
              </a:rPr>
              <a:t>есть потеря равновесия</a:t>
            </a:r>
            <a:r>
              <a:rPr lang="ru-RU" sz="2300" dirty="0">
                <a:solidFill>
                  <a:srgbClr val="002060"/>
                </a:solidFill>
              </a:rPr>
              <a:t>;</a:t>
            </a:r>
          </a:p>
          <a:p>
            <a:r>
              <a:rPr lang="ru-RU" sz="2300" dirty="0">
                <a:solidFill>
                  <a:srgbClr val="FF0000"/>
                </a:solidFill>
              </a:rPr>
              <a:t>- смена положения рук во время подседа</a:t>
            </a:r>
            <a:r>
              <a:rPr lang="ru-RU" sz="2300" dirty="0">
                <a:solidFill>
                  <a:srgbClr val="002060"/>
                </a:solidFill>
              </a:rPr>
              <a:t>.</a:t>
            </a:r>
          </a:p>
          <a:p>
            <a:r>
              <a:rPr lang="ru-RU" sz="2300" dirty="0">
                <a:solidFill>
                  <a:srgbClr val="002060"/>
                </a:solidFill>
              </a:rPr>
              <a:t>При спуске гирь в вниз или на помост, или при остановке гирь на плечах выполнение упражнения останавливается.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Рывок гири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0000" lnSpcReduction="2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Спортсмен должен непрерывным движением поднять гирю вверх на прямую руку и зафиксировать её. После счёта судьи, </a:t>
            </a:r>
            <a:r>
              <a:rPr lang="ru-RU" sz="3600" dirty="0" smtClean="0">
                <a:solidFill>
                  <a:srgbClr val="FF0000"/>
                </a:solidFill>
              </a:rPr>
              <a:t>не касаясь гирей туловища</a:t>
            </a:r>
            <a:r>
              <a:rPr lang="ru-RU" sz="3600" dirty="0" smtClean="0">
                <a:solidFill>
                  <a:srgbClr val="002060"/>
                </a:solidFill>
              </a:rPr>
              <a:t>, спортсмен опускает гирю в замах для следующего подъёма. В момент фиксации вверху колени и туловище должны быть выпрямлены и неподвижны, свободная рука остановлена. Во время старта или смены рук даётся дополнительный замах для разгона.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Не засчитывается, если: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есть касание свободной рукой тела, гири или помоста</a:t>
            </a:r>
            <a:r>
              <a:rPr lang="ru-RU" sz="36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при </a:t>
            </a:r>
            <a:r>
              <a:rPr lang="ru-RU" sz="3600" dirty="0" err="1" smtClean="0">
                <a:solidFill>
                  <a:srgbClr val="FF0000"/>
                </a:solidFill>
              </a:rPr>
              <a:t>дожиме</a:t>
            </a:r>
            <a:r>
              <a:rPr lang="ru-RU" sz="3600" dirty="0" smtClean="0">
                <a:solidFill>
                  <a:srgbClr val="FF0000"/>
                </a:solidFill>
              </a:rPr>
              <a:t> гири вверху</a:t>
            </a:r>
            <a:r>
              <a:rPr lang="ru-RU" sz="36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нет фиксации</a:t>
            </a:r>
            <a:r>
              <a:rPr lang="ru-RU" sz="36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есть лишний замах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Если гиря остановилась на плече или помосте, выполнение останавливается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Толчок двух гирь по длинному циклу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Выполняется по тем же правилам, что и классический толчок, но перед очередным выталкиванием гири опускаются в положение виса, </a:t>
            </a:r>
            <a:r>
              <a:rPr lang="ru-RU" dirty="0" smtClean="0">
                <a:solidFill>
                  <a:srgbClr val="FF0000"/>
                </a:solidFill>
              </a:rPr>
              <a:t>затем подъём на грудь и выталкивание</a:t>
            </a:r>
            <a:r>
              <a:rPr lang="ru-RU" dirty="0" smtClean="0">
                <a:solidFill>
                  <a:srgbClr val="002060"/>
                </a:solidFill>
              </a:rPr>
              <a:t>. Разрешается опускать гири как между ног, так и через стороны.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Запрещается: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остановка гирь на помосте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опора руками или гирями на ноги в положении виса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остановка гирь в положении виса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591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Гиревой спорт</vt:lpstr>
      <vt:lpstr>История</vt:lpstr>
      <vt:lpstr>Международные соревнования МСГС</vt:lpstr>
      <vt:lpstr>Развитие правил</vt:lpstr>
      <vt:lpstr>Правила</vt:lpstr>
      <vt:lpstr>Упражнения Толчок двух гирь</vt:lpstr>
      <vt:lpstr>Рывок гири</vt:lpstr>
      <vt:lpstr>Толчок двух гирь по длинному циклу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Гиревой спорт</dc:title>
  <dc:creator>Ученик</dc:creator>
  <cp:lastModifiedBy>Василий</cp:lastModifiedBy>
  <cp:revision>12</cp:revision>
  <dcterms:created xsi:type="dcterms:W3CDTF">2015-02-28T05:37:27Z</dcterms:created>
  <dcterms:modified xsi:type="dcterms:W3CDTF">2015-04-30T17:05:30Z</dcterms:modified>
</cp:coreProperties>
</file>